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780" r:id="rId2"/>
    <p:sldId id="781" r:id="rId3"/>
    <p:sldId id="782" r:id="rId4"/>
    <p:sldId id="783" r:id="rId5"/>
    <p:sldId id="784" r:id="rId6"/>
    <p:sldId id="785" r:id="rId7"/>
    <p:sldId id="788" r:id="rId8"/>
    <p:sldId id="786" r:id="rId9"/>
    <p:sldId id="787" r:id="rId10"/>
    <p:sldId id="789" r:id="rId11"/>
    <p:sldId id="790" r:id="rId12"/>
    <p:sldId id="791" r:id="rId13"/>
    <p:sldId id="549" r:id="rId14"/>
    <p:sldId id="661" r:id="rId15"/>
    <p:sldId id="662" r:id="rId16"/>
    <p:sldId id="636" r:id="rId17"/>
    <p:sldId id="637" r:id="rId18"/>
    <p:sldId id="663" r:id="rId19"/>
    <p:sldId id="664" r:id="rId20"/>
    <p:sldId id="665" r:id="rId21"/>
    <p:sldId id="734" r:id="rId22"/>
    <p:sldId id="645" r:id="rId23"/>
    <p:sldId id="736" r:id="rId24"/>
    <p:sldId id="792" r:id="rId25"/>
    <p:sldId id="793" r:id="rId26"/>
    <p:sldId id="666" r:id="rId27"/>
    <p:sldId id="701" r:id="rId28"/>
    <p:sldId id="689" r:id="rId29"/>
    <p:sldId id="690" r:id="rId30"/>
    <p:sldId id="691" r:id="rId31"/>
    <p:sldId id="692" r:id="rId32"/>
    <p:sldId id="696" r:id="rId33"/>
    <p:sldId id="699" r:id="rId34"/>
    <p:sldId id="700" r:id="rId35"/>
    <p:sldId id="669" r:id="rId36"/>
    <p:sldId id="671" r:id="rId37"/>
    <p:sldId id="762" r:id="rId38"/>
    <p:sldId id="739" r:id="rId39"/>
    <p:sldId id="673" r:id="rId40"/>
    <p:sldId id="704" r:id="rId41"/>
    <p:sldId id="740" r:id="rId42"/>
    <p:sldId id="744" r:id="rId43"/>
    <p:sldId id="745" r:id="rId44"/>
    <p:sldId id="748" r:id="rId45"/>
    <p:sldId id="749" r:id="rId46"/>
    <p:sldId id="750" r:id="rId47"/>
    <p:sldId id="751" r:id="rId48"/>
    <p:sldId id="752" r:id="rId49"/>
    <p:sldId id="753" r:id="rId50"/>
    <p:sldId id="754" r:id="rId51"/>
    <p:sldId id="755" r:id="rId52"/>
    <p:sldId id="756" r:id="rId53"/>
    <p:sldId id="757" r:id="rId54"/>
    <p:sldId id="759" r:id="rId55"/>
    <p:sldId id="761" r:id="rId56"/>
    <p:sldId id="682" r:id="rId57"/>
    <p:sldId id="773" r:id="rId58"/>
    <p:sldId id="774" r:id="rId59"/>
    <p:sldId id="775" r:id="rId60"/>
    <p:sldId id="776" r:id="rId61"/>
    <p:sldId id="778" r:id="rId62"/>
    <p:sldId id="554" r:id="rId6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8FA2D4-6187-4224-AE9C-9B034FA63974}">
          <p14:sldIdLst>
            <p14:sldId id="780"/>
            <p14:sldId id="781"/>
            <p14:sldId id="782"/>
            <p14:sldId id="783"/>
            <p14:sldId id="784"/>
            <p14:sldId id="785"/>
            <p14:sldId id="788"/>
            <p14:sldId id="786"/>
            <p14:sldId id="787"/>
            <p14:sldId id="789"/>
            <p14:sldId id="790"/>
            <p14:sldId id="791"/>
            <p14:sldId id="549"/>
            <p14:sldId id="661"/>
            <p14:sldId id="662"/>
            <p14:sldId id="636"/>
            <p14:sldId id="637"/>
            <p14:sldId id="663"/>
            <p14:sldId id="664"/>
            <p14:sldId id="665"/>
            <p14:sldId id="734"/>
            <p14:sldId id="645"/>
            <p14:sldId id="736"/>
            <p14:sldId id="792"/>
            <p14:sldId id="793"/>
            <p14:sldId id="666"/>
            <p14:sldId id="701"/>
            <p14:sldId id="689"/>
            <p14:sldId id="690"/>
            <p14:sldId id="691"/>
            <p14:sldId id="692"/>
            <p14:sldId id="696"/>
            <p14:sldId id="699"/>
            <p14:sldId id="700"/>
            <p14:sldId id="669"/>
            <p14:sldId id="671"/>
            <p14:sldId id="762"/>
            <p14:sldId id="739"/>
            <p14:sldId id="673"/>
            <p14:sldId id="704"/>
            <p14:sldId id="740"/>
            <p14:sldId id="744"/>
            <p14:sldId id="745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9"/>
            <p14:sldId id="761"/>
            <p14:sldId id="682"/>
          </p14:sldIdLst>
        </p14:section>
        <p14:section name="Untitled Section" id="{139185E0-BEB9-454D-85CD-4BC77059EDEF}">
          <p14:sldIdLst>
            <p14:sldId id="773"/>
            <p14:sldId id="774"/>
            <p14:sldId id="775"/>
            <p14:sldId id="776"/>
            <p14:sldId id="778"/>
            <p14:sldId id="554"/>
          </p14:sldIdLst>
        </p14:section>
        <p14:section name="Untitled Section" id="{F6351002-7B05-4DDB-BE6E-6A4E66511AC1}">
          <p14:sldIdLst/>
        </p14:section>
        <p14:section name="Untitled Section" id="{7E31C378-002E-447A-A0BA-B23501A8F69A}">
          <p14:sldIdLst/>
        </p14:section>
        <p14:section name="Untitled Section" id="{5D9B3E9F-666F-4FB9-8201-7F0865DA8AF9}">
          <p14:sldIdLst/>
        </p14:section>
        <p14:section name="Untitled Section" id="{37F670EA-F219-4252-9357-D599B776834B}">
          <p14:sldIdLst/>
        </p14:section>
        <p14:section name="Untitled Section" id="{913CE6E8-F896-4A3D-8FC7-16B76660288B}">
          <p14:sldIdLst/>
        </p14:section>
        <p14:section name="Untitled Section" id="{B5B2852E-513F-46DD-A24F-1021FD163033}">
          <p14:sldIdLst/>
        </p14:section>
        <p14:section name="Untitled Section" id="{2A5D7F2D-21D8-479B-AA52-D9B10803414A}">
          <p14:sldIdLst/>
        </p14:section>
        <p14:section name="Untitled Section" id="{965D5595-8CB5-423D-BA27-241FE4ABE989}">
          <p14:sldIdLst/>
        </p14:section>
        <p14:section name="Untitled Section" id="{1F04BEC3-8316-4ECD-8E09-1A7E92E0D10E}">
          <p14:sldIdLst/>
        </p14:section>
        <p14:section name="Untitled Section" id="{33FC95CE-255B-4A99-B9A1-A987B2D7066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yana" initials="N" lastIdx="1" clrIdx="0">
    <p:extLst>
      <p:ext uri="{19B8F6BF-5375-455C-9EA6-DF929625EA0E}">
        <p15:presenceInfo xmlns:p15="http://schemas.microsoft.com/office/powerpoint/2012/main" userId="S::nvora@coh.org::4eb0c4d0-44f7-42a6-827d-b2560e8fdf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0000"/>
    <a:srgbClr val="6699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946" autoAdjust="0"/>
    <p:restoredTop sz="81563" autoAdjust="0"/>
  </p:normalViewPr>
  <p:slideViewPr>
    <p:cSldViewPr>
      <p:cViewPr varScale="1">
        <p:scale>
          <a:sx n="88" d="100"/>
          <a:sy n="88" d="100"/>
        </p:scale>
        <p:origin x="242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8T20:57:27.815" idx="1">
    <p:pos x="5259" y="1272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Brachytherapy in Breast Cancer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C740F86-1392-4A79-917F-590046885FB9}" type="datetime1">
              <a:rPr lang="en-US"/>
              <a:pPr>
                <a:defRPr/>
              </a:pPr>
              <a:t>2/2/2021</a:t>
            </a:fld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I. Benjamin Paz, MD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D74F9D5-7933-4FF2-B900-E30D7F4695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567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Brachytherapy in Breast Cancer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188D44B-84FD-4FAB-A9CE-0792082CC207}" type="datetime1">
              <a:rPr lang="en-US"/>
              <a:pPr>
                <a:defRPr/>
              </a:pPr>
              <a:t>2/2/2021</a:t>
            </a:fld>
            <a:endParaRPr lang="en-US"/>
          </a:p>
        </p:txBody>
      </p:sp>
      <p:sp>
        <p:nvSpPr>
          <p:cNvPr id="150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I. Benjamin Paz, MD</a:t>
            </a:r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685EB59-1E94-44F9-9548-207330AED2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7495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Brachytherapy in Breast Cancer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188D44B-84FD-4FAB-A9CE-0792082CC207}" type="datetime1">
              <a:rPr lang="en-US" smtClean="0"/>
              <a:pPr>
                <a:defRPr/>
              </a:pPr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I. Benjamin Paz, MD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685EB59-1E94-44F9-9548-207330AED2B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1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/>
          <p:cNvPicPr>
            <a:picLocks noChangeArrowheads="1"/>
          </p:cNvPicPr>
          <p:nvPr/>
        </p:nvPicPr>
        <p:blipFill>
          <a:blip r:embed="rId3" cstate="print"/>
          <a:srcRect l="2940" t="2542" r="7576" b="1323"/>
          <a:stretch>
            <a:fillRect/>
          </a:stretch>
        </p:blipFill>
        <p:spPr bwMode="auto">
          <a:xfrm>
            <a:off x="7848600" y="5334000"/>
            <a:ext cx="10668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5" name="Object 45"/>
          <p:cNvGraphicFramePr>
            <a:graphicFrameLocks noChangeAspect="1"/>
          </p:cNvGraphicFramePr>
          <p:nvPr/>
        </p:nvGraphicFramePr>
        <p:xfrm>
          <a:off x="609600" y="457200"/>
          <a:ext cx="1062038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90" name="Clip" r:id="rId4" imgW="142933" imgH="142933" progId="MS_ClipArt_Gallery.5">
                  <p:embed/>
                </p:oleObj>
              </mc:Choice>
              <mc:Fallback>
                <p:oleObj name="Clip" r:id="rId4" imgW="142933" imgH="142933" progId="MS_ClipArt_Gallery.5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57200"/>
                        <a:ext cx="1062038" cy="1062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814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95B821BC-D8BB-4A0E-94F8-E34C6BD812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219200" y="60960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16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6699FF"/>
            </a:gs>
            <a:gs pos="100000">
              <a:srgbClr val="0000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609600"/>
            <a:ext cx="716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/>
          <p:cNvPicPr>
            <a:picLocks noChangeArrowheads="1"/>
          </p:cNvPicPr>
          <p:nvPr/>
        </p:nvPicPr>
        <p:blipFill>
          <a:blip r:embed="rId24" cstate="print"/>
          <a:srcRect l="2940" t="2542" r="7576" b="1323"/>
          <a:stretch>
            <a:fillRect/>
          </a:stretch>
        </p:blipFill>
        <p:spPr bwMode="auto">
          <a:xfrm>
            <a:off x="8305800" y="5867400"/>
            <a:ext cx="685800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aphicFrame>
        <p:nvGraphicFramePr>
          <p:cNvPr id="1026" name="Object 8"/>
          <p:cNvGraphicFramePr>
            <a:graphicFrameLocks noChangeAspect="1"/>
          </p:cNvGraphicFramePr>
          <p:nvPr/>
        </p:nvGraphicFramePr>
        <p:xfrm>
          <a:off x="304800" y="228600"/>
          <a:ext cx="990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Clip" r:id="rId25" imgW="142933" imgH="142933" progId="MS_ClipArt_Gallery.5">
                  <p:embed/>
                </p:oleObj>
              </mc:Choice>
              <mc:Fallback>
                <p:oleObj name="Clip" r:id="rId25" imgW="142933" imgH="142933" progId="MS_ClipArt_Gallery.5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28600"/>
                        <a:ext cx="9906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dk2" tx1="lt1" bg2="dk1" tx2="lt2" accent1="accent1" accent2="accent2" accent3="accent3" accent4="accent4" accent5="accent5" accent6="accent6" hlink="hlink" folHlink="folHlink"/>
  <p:sldLayoutIdLst>
    <p:sldLayoutId id="2147484281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  <p:sldLayoutId id="2147484271" r:id="rId12"/>
    <p:sldLayoutId id="2147484272" r:id="rId13"/>
    <p:sldLayoutId id="2147484273" r:id="rId14"/>
    <p:sldLayoutId id="2147484274" r:id="rId15"/>
    <p:sldLayoutId id="2147484275" r:id="rId16"/>
    <p:sldLayoutId id="2147484276" r:id="rId17"/>
    <p:sldLayoutId id="2147484277" r:id="rId18"/>
    <p:sldLayoutId id="2147484278" r:id="rId19"/>
    <p:sldLayoutId id="2147484279" r:id="rId20"/>
    <p:sldLayoutId id="2147484280" r:id="rId2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hyperlink" Target="http://ascopubs.org/author/Collette,+Sandra" TargetMode="External"/><Relationship Id="rId7" Type="http://schemas.openxmlformats.org/officeDocument/2006/relationships/hyperlink" Target="http://ascopubs.org/author/Kirkove,+Carine" TargetMode="External"/><Relationship Id="rId2" Type="http://schemas.openxmlformats.org/officeDocument/2006/relationships/hyperlink" Target="http://ascopubs.org/author/Poortmans,+Phili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copubs.org/author/van+Limbergen,+Erik" TargetMode="External"/><Relationship Id="rId5" Type="http://schemas.openxmlformats.org/officeDocument/2006/relationships/hyperlink" Target="http://ascopubs.org/author/de+Winter,+Karin" TargetMode="External"/><Relationship Id="rId4" Type="http://schemas.openxmlformats.org/officeDocument/2006/relationships/hyperlink" Target="http://ascopubs.org/author/Struikmans,+Henk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FA42-3FB7-4011-89B0-ACE943C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1CA8E-CFD8-4BBB-A0F7-3270A74C9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United States, breast cancer is the most common female cancer, and the second most common cause of cancer death in women </a:t>
            </a:r>
          </a:p>
          <a:p>
            <a:r>
              <a:rPr lang="en-US" dirty="0"/>
              <a:t>The incidence rates are highest in North America, Australia/New Zealand, and in western and northern Europe and lowest in Asia and sub-Saharan Africa </a:t>
            </a:r>
          </a:p>
        </p:txBody>
      </p:sp>
    </p:spTree>
    <p:extLst>
      <p:ext uri="{BB962C8B-B14F-4D97-AF65-F5344CB8AC3E}">
        <p14:creationId xmlns:p14="http://schemas.microsoft.com/office/powerpoint/2010/main" val="34262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4990-A775-4211-8484-6F95293F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E57320-5202-4403-B449-6D7BA1100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609601"/>
            <a:ext cx="7772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5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48A2-F7A9-45E6-BCF2-BAC627DA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Protective factors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542AE-DFAB-4398-A145-167282FC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05000"/>
            <a:ext cx="7772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9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7A2B-9427-4C05-90DA-30EAF451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subtypes — Based on gene expression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1D20E-2F5C-4650-B161-9D51C9DCE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Luminal subtypes — The luminal subtypes are characterized as luminal A and luminal B ER positive.</a:t>
            </a:r>
          </a:p>
          <a:p>
            <a:r>
              <a:rPr lang="en-US" dirty="0"/>
              <a:t>Her 2 positive </a:t>
            </a:r>
          </a:p>
          <a:p>
            <a:r>
              <a:rPr lang="en-US" dirty="0"/>
              <a:t>Basal  triple-negative breast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304800"/>
            <a:ext cx="807057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95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685800"/>
            <a:ext cx="675650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7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762000"/>
            <a:ext cx="8534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0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909" y="1981200"/>
            <a:ext cx="770818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0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760" y="762000"/>
            <a:ext cx="681048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850" y="1981200"/>
            <a:ext cx="6666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45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253" y="1981200"/>
            <a:ext cx="666549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0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5E51-3CFC-4135-8C9E-0F208819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59416-BAF0-4B32-8CE4-CCEDC600C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risk of breast cancer increases with older age</a:t>
            </a:r>
          </a:p>
          <a:p>
            <a:r>
              <a:rPr lang="en-US" dirty="0"/>
              <a:t>●Birth to age 49 – 2.0 (1 in 49 women)</a:t>
            </a:r>
          </a:p>
          <a:p>
            <a:r>
              <a:rPr lang="en-US" dirty="0"/>
              <a:t>●Age 50 to 59 – 2.3 (1 in 42 women)</a:t>
            </a:r>
          </a:p>
          <a:p>
            <a:r>
              <a:rPr lang="en-US" dirty="0"/>
              <a:t>●Age 60 to 69 – 3.5 (1 in 28 women)</a:t>
            </a:r>
          </a:p>
          <a:p>
            <a:r>
              <a:rPr lang="en-US" dirty="0"/>
              <a:t>●Age 70 and older – 6.7 (1 in 14 women)</a:t>
            </a:r>
          </a:p>
          <a:p>
            <a:r>
              <a:rPr lang="en-US" dirty="0"/>
              <a:t>●Birth to death – 12.4 (1 in 8 women)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8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664" y="1981200"/>
            <a:ext cx="697467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1628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00200"/>
            <a:ext cx="6858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Fifteen-year results of the </a:t>
            </a:r>
            <a:r>
              <a:rPr lang="en-US" sz="2800" b="1" dirty="0" err="1"/>
              <a:t>randomised</a:t>
            </a:r>
            <a:r>
              <a:rPr lang="en-US" sz="2800" b="1" dirty="0"/>
              <a:t> EORTC trial 22922/10925 investigating internal mammary and medial supraclavicular (IM-MS) lymph node </a:t>
            </a:r>
            <a:r>
              <a:rPr lang="en-US" sz="2800" b="1" dirty="0" err="1"/>
              <a:t>irr</a:t>
            </a:r>
            <a:endParaRPr lang="en-US" sz="2800" b="1" dirty="0"/>
          </a:p>
          <a:p>
            <a:r>
              <a:rPr lang="en-US" sz="2800" b="1" dirty="0" err="1"/>
              <a:t>adiation</a:t>
            </a:r>
            <a:r>
              <a:rPr lang="en-US" sz="2800" b="1" dirty="0"/>
              <a:t> in stage I-III breast cancer</a:t>
            </a:r>
          </a:p>
          <a:p>
            <a:r>
              <a:rPr lang="en-US" sz="2800" b="1" u="sng" dirty="0">
                <a:hlinkClick r:id="rId2"/>
              </a:rPr>
              <a:t>Philip </a:t>
            </a:r>
            <a:r>
              <a:rPr lang="en-US" sz="2800" b="1" u="sng" dirty="0" err="1">
                <a:hlinkClick r:id="rId2"/>
              </a:rPr>
              <a:t>Poortmans</a:t>
            </a:r>
            <a:r>
              <a:rPr lang="en-US" sz="2800" dirty="0"/>
              <a:t>, </a:t>
            </a:r>
            <a:r>
              <a:rPr lang="en-US" sz="2800" b="1" u="sng" dirty="0">
                <a:hlinkClick r:id="rId3"/>
              </a:rPr>
              <a:t>Sandra Collette</a:t>
            </a:r>
            <a:r>
              <a:rPr lang="en-US" sz="2800" dirty="0"/>
              <a:t>, </a:t>
            </a:r>
            <a:r>
              <a:rPr lang="en-US" sz="2800" b="1" u="sng" dirty="0" err="1">
                <a:hlinkClick r:id="rId4"/>
              </a:rPr>
              <a:t>Henk</a:t>
            </a:r>
            <a:r>
              <a:rPr lang="en-US" sz="2800" b="1" u="sng" dirty="0">
                <a:hlinkClick r:id="rId4"/>
              </a:rPr>
              <a:t> </a:t>
            </a:r>
            <a:r>
              <a:rPr lang="en-US" sz="2800" b="1" u="sng" dirty="0" err="1">
                <a:hlinkClick r:id="rId4"/>
              </a:rPr>
              <a:t>Struikmans</a:t>
            </a:r>
            <a:r>
              <a:rPr lang="en-US" sz="2800" dirty="0"/>
              <a:t>, </a:t>
            </a:r>
            <a:r>
              <a:rPr lang="en-US" sz="2800" b="1" u="sng" dirty="0">
                <a:hlinkClick r:id="rId5"/>
              </a:rPr>
              <a:t>Karin De Winter</a:t>
            </a:r>
            <a:r>
              <a:rPr lang="en-US" sz="2800" dirty="0"/>
              <a:t>, </a:t>
            </a:r>
            <a:r>
              <a:rPr lang="en-US" sz="2800" b="1" u="sng" dirty="0">
                <a:hlinkClick r:id="rId6"/>
              </a:rPr>
              <a:t>Erik Van </a:t>
            </a:r>
            <a:r>
              <a:rPr lang="en-US" sz="2800" b="1" u="sng" dirty="0" err="1">
                <a:hlinkClick r:id="rId6"/>
              </a:rPr>
              <a:t>Limbergen</a:t>
            </a:r>
            <a:r>
              <a:rPr lang="en-US" sz="2800" dirty="0"/>
              <a:t>, </a:t>
            </a:r>
            <a:r>
              <a:rPr lang="en-US" sz="2800" b="1" u="sng" dirty="0">
                <a:hlinkClick r:id="rId7"/>
              </a:rPr>
              <a:t>Carine </a:t>
            </a:r>
            <a:r>
              <a:rPr lang="en-US" sz="2800" b="1" u="sng" dirty="0" err="1">
                <a:hlinkClick r:id="rId7"/>
              </a:rPr>
              <a:t>Kirkove</a:t>
            </a:r>
            <a:r>
              <a:rPr lang="en-US" sz="2800" dirty="0"/>
              <a:t>, ...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06687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2000" b="1" dirty="0"/>
              <a:t>Internal mammary and medial supraclavicular lymph node chain irradiation in stage I–III breast cancer (EORTC 22922/10925): 15-year results of a </a:t>
            </a:r>
            <a:r>
              <a:rPr lang="en-US" sz="2000" b="1" dirty="0" err="1"/>
              <a:t>randomised</a:t>
            </a:r>
            <a:r>
              <a:rPr lang="en-US" sz="2000" b="1" dirty="0"/>
              <a:t>, phase 3 trial </a:t>
            </a:r>
            <a:br>
              <a:rPr lang="en-US" sz="2000" b="1" dirty="0"/>
            </a:br>
            <a:r>
              <a:rPr lang="en-US" sz="2000" b="1" dirty="0"/>
              <a:t>Lancet </a:t>
            </a:r>
            <a:r>
              <a:rPr lang="en-US" sz="2000" b="1" dirty="0" err="1"/>
              <a:t>Onco</a:t>
            </a:r>
            <a:r>
              <a:rPr lang="en-US" sz="2000" b="1" dirty="0"/>
              <a:t> 2020</a:t>
            </a:r>
            <a:br>
              <a:rPr lang="en-US" sz="2400" b="1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year data showed </a:t>
            </a:r>
          </a:p>
          <a:p>
            <a:r>
              <a:rPr lang="en-US" sz="2200" dirty="0"/>
              <a:t>Breast cancer recurrence  reduction 24.5%Vs 27.1% (P .024)</a:t>
            </a:r>
          </a:p>
          <a:p>
            <a:r>
              <a:rPr lang="en-US" sz="2200" dirty="0"/>
              <a:t>Breast cancer Mortality 16%Vs 19.8% (p .005)</a:t>
            </a:r>
          </a:p>
          <a:p>
            <a:r>
              <a:rPr lang="en-US" sz="2200" dirty="0"/>
              <a:t>NO survival benefit. </a:t>
            </a:r>
          </a:p>
          <a:p>
            <a:r>
              <a:rPr lang="en-US" sz="2200" dirty="0"/>
              <a:t>No difference was observed in cardio vascular death .</a:t>
            </a:r>
          </a:p>
        </p:txBody>
      </p:sp>
    </p:spTree>
    <p:extLst>
      <p:ext uri="{BB962C8B-B14F-4D97-AF65-F5344CB8AC3E}">
        <p14:creationId xmlns:p14="http://schemas.microsoft.com/office/powerpoint/2010/main" val="2571392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F206-D419-411A-9447-8E811AAE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Ten-Year Survival Results of a Randomized Trial of Irradiation of Internal Mammary Nodes After Mastectomy</a:t>
            </a:r>
            <a:br>
              <a:rPr lang="en-US" sz="2800" dirty="0"/>
            </a:br>
            <a:r>
              <a:rPr lang="en-US" sz="2800" dirty="0"/>
              <a:t>Christophe </a:t>
            </a:r>
            <a:r>
              <a:rPr lang="en-US" sz="2800" dirty="0" err="1"/>
              <a:t>Hennequin</a:t>
            </a:r>
            <a:r>
              <a:rPr lang="en-US" sz="2800" dirty="0"/>
              <a:t>  red journal 2013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384B-5BF4-4BB5-9D82-EC5804A27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1334  from 1991-1997</a:t>
            </a:r>
          </a:p>
          <a:p>
            <a:r>
              <a:rPr lang="en-US" dirty="0"/>
              <a:t>Follow up 11.3 </a:t>
            </a:r>
            <a:r>
              <a:rPr lang="en-US" dirty="0" err="1"/>
              <a:t>yrs</a:t>
            </a:r>
            <a:endParaRPr lang="en-US" dirty="0"/>
          </a:p>
          <a:p>
            <a:r>
              <a:rPr lang="en-US" dirty="0"/>
              <a:t>2 D Treatment </a:t>
            </a:r>
          </a:p>
          <a:p>
            <a:r>
              <a:rPr lang="en-US" dirty="0"/>
              <a:t>NO difference IMC VS no IMC</a:t>
            </a:r>
          </a:p>
          <a:p>
            <a:r>
              <a:rPr lang="en-US" dirty="0"/>
              <a:t>59%VS 62%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3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4B7-DED6-44CE-99AC-92C5E25B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Critisism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9E1D1-CC71-407A-BD1C-A27A8E167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r>
              <a:rPr lang="en-US" dirty="0"/>
              <a:t>1 Old trial</a:t>
            </a:r>
          </a:p>
          <a:p>
            <a:r>
              <a:rPr lang="en-US" dirty="0"/>
              <a:t>2  chemotherapy vs </a:t>
            </a:r>
            <a:r>
              <a:rPr lang="en-US" dirty="0" err="1"/>
              <a:t>Harmone</a:t>
            </a:r>
            <a:r>
              <a:rPr lang="en-US" dirty="0"/>
              <a:t>   was </a:t>
            </a:r>
            <a:r>
              <a:rPr lang="en-US" dirty="0" err="1"/>
              <a:t>upto</a:t>
            </a:r>
            <a:r>
              <a:rPr lang="en-US" dirty="0"/>
              <a:t> treating physician</a:t>
            </a:r>
          </a:p>
          <a:p>
            <a:r>
              <a:rPr lang="en-US" dirty="0"/>
              <a:t>3Inclusion of node negative </a:t>
            </a:r>
            <a:r>
              <a:rPr lang="en-US" dirty="0" err="1"/>
              <a:t>patints</a:t>
            </a:r>
            <a:endParaRPr lang="en-US" dirty="0"/>
          </a:p>
          <a:p>
            <a:r>
              <a:rPr lang="en-US" dirty="0"/>
              <a:t>4 2 D treatment  and IMN  nodes may be underdosed</a:t>
            </a:r>
          </a:p>
          <a:p>
            <a:r>
              <a:rPr lang="en-US" dirty="0"/>
              <a:t>5 study was designed to detect 10% survival difference  which is unrealistic goal.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3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246" y="1981200"/>
            <a:ext cx="69635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7810-84D0-421C-9E14-99256073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7924800" cy="5562600"/>
          </a:xfrm>
        </p:spPr>
        <p:txBody>
          <a:bodyPr/>
          <a:lstStyle/>
          <a:p>
            <a:r>
              <a:rPr lang="en-US" dirty="0"/>
              <a:t>AMAROS  Trial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8E043-9B18-4AC7-8658-24B4F382F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6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703" y="1981200"/>
            <a:ext cx="695259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7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304800"/>
            <a:ext cx="8458199" cy="52950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2057400"/>
            <a:ext cx="9143999" cy="4038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1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783C-5F6C-4A46-AACD-D6615844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F49E-4281-410D-9CD9-F4533C3A3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are diagnose with abnormal mammogram</a:t>
            </a:r>
          </a:p>
          <a:p>
            <a:r>
              <a:rPr lang="en-US" dirty="0"/>
              <a:t>Lump hard with irregular border</a:t>
            </a:r>
          </a:p>
          <a:p>
            <a:r>
              <a:rPr lang="en-US" dirty="0"/>
              <a:t>Inflammatory erythema ,</a:t>
            </a:r>
            <a:r>
              <a:rPr lang="en-US" dirty="0" err="1"/>
              <a:t>Peau</a:t>
            </a:r>
            <a:r>
              <a:rPr lang="en-US" dirty="0"/>
              <a:t> d Orange </a:t>
            </a:r>
          </a:p>
          <a:p>
            <a:r>
              <a:rPr lang="en-US" dirty="0"/>
              <a:t>Metastasis </a:t>
            </a:r>
          </a:p>
        </p:txBody>
      </p:sp>
    </p:spTree>
    <p:extLst>
      <p:ext uri="{BB962C8B-B14F-4D97-AF65-F5344CB8AC3E}">
        <p14:creationId xmlns:p14="http://schemas.microsoft.com/office/powerpoint/2010/main" val="907462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399" y="1066800"/>
            <a:ext cx="638920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32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685800"/>
            <a:ext cx="723899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9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762000"/>
            <a:ext cx="701039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1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200" y="1981200"/>
            <a:ext cx="5683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954" y="685800"/>
            <a:ext cx="660009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35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883" y="1981200"/>
            <a:ext cx="679023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36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76400"/>
            <a:ext cx="686621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95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8D24-52AD-496A-BCA9-0B669998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D280F8-6841-475C-AC11-8E48ECAF0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609600"/>
            <a:ext cx="85343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45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97FF-473E-42B8-8C08-FD6FF509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  Decreases Nodal metastasis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AF347D-66CE-43FA-BD10-D520CB075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81200"/>
            <a:ext cx="7772400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1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609600"/>
            <a:ext cx="7543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1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960C-3AB3-4F88-94D0-F5AB87F3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37970-AFDA-49CE-ADBD-296DE8042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●The most common breast cancer is an infiltrating ductal breast carcinoma</a:t>
            </a:r>
          </a:p>
          <a:p>
            <a:r>
              <a:rPr lang="en-US" dirty="0"/>
              <a:t>Other invasive breast cancers include infiltrating lobular carcinoma and mixed ductal/lobular carcinoma</a:t>
            </a:r>
          </a:p>
        </p:txBody>
      </p:sp>
    </p:spTree>
    <p:extLst>
      <p:ext uri="{BB962C8B-B14F-4D97-AF65-F5344CB8AC3E}">
        <p14:creationId xmlns:p14="http://schemas.microsoft.com/office/powerpoint/2010/main" val="2934901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1DC8-AB27-4EE3-9D48-83D89AD5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Nodal PCR by receptor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E564E-C31A-45AB-90D0-FAD7871F5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12" y="2081212"/>
            <a:ext cx="76485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31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084E-F564-4889-A494-8FF2D4BA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ALND necessary for residual N+ disease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3FDA6-03C1-4AE4-80CE-7AE5922F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2600"/>
            <a:ext cx="8229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42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A014-41F6-44F5-A956-CE5A0FCD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C544C-862E-4D77-BC5D-A0C45A6E0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066800"/>
            <a:ext cx="6934199" cy="49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54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EE16-5889-4FF1-8039-F935C280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5044A9-8505-4192-B81B-9926638A5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838201"/>
            <a:ext cx="6553200" cy="50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31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8EF5-1790-493D-8EBD-6B4CCF49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1D3A78-F46F-4475-8334-27857D939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609600"/>
            <a:ext cx="70104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3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0FB4E-B12F-4DA3-87C3-61355C77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712A40-3325-465F-857D-F4ED2BB01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871" y="1981200"/>
            <a:ext cx="531025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98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5FB9-26E4-415D-AA9B-C2B480D3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31CDED-28DC-4CA4-9F57-8D30FB755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162" y="2038350"/>
            <a:ext cx="57816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56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1491-AB4F-42DE-B796-D7D005694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C9A8B-36CD-45F1-8060-925E84407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447800"/>
            <a:ext cx="6781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373D-B30F-4437-8E9C-C1282E10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D49687-F188-428F-9183-72DE1324E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914400"/>
            <a:ext cx="7391399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90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9BC3-FDEC-4DE4-BE21-C843C36D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41626B-0525-4983-9ED5-F2A343FC6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600200"/>
            <a:ext cx="62103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4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4675-6B15-4D44-A3E7-81F8CC6D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3ED0-6FBA-45C7-B442-DFC046950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Nipple inversion can occur with subareolar or central malignancies. The incidence of associated malignancy in patients with acquired nipple inversion ranges from 5 to 50 percent Nipple inversion associated with a malignancy tends to be asymmetric and distorts the areola</a:t>
            </a:r>
          </a:p>
        </p:txBody>
      </p:sp>
    </p:spTree>
    <p:extLst>
      <p:ext uri="{BB962C8B-B14F-4D97-AF65-F5344CB8AC3E}">
        <p14:creationId xmlns:p14="http://schemas.microsoft.com/office/powerpoint/2010/main" val="1001147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DE27-BC13-4150-BA8A-8C39ED6BB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8ED9F8-1A9A-400B-AF6D-16463ED36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1" y="1524000"/>
            <a:ext cx="5643562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13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5C79-9231-415C-86C5-515F3F65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5BB978-FFCF-4788-A196-FE189E079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838200"/>
            <a:ext cx="8305799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3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3DCE-0822-4F92-8E95-B8AE0154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DEC5D1-5483-4593-BAC4-86E42E817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2057400"/>
            <a:ext cx="5753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71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BCA2-C36B-45E2-B542-6B7A37BC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769F6D-4BE2-4C4B-8B1B-9356B5ACD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033587"/>
            <a:ext cx="57150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12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E3061-8600-4716-A322-0929AA70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BB1F89-D3A4-43ED-B641-B1EC39ED0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887" y="2143125"/>
            <a:ext cx="56102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13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550" y="1981200"/>
            <a:ext cx="6714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65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981200"/>
            <a:ext cx="7010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2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17C0C-C718-49FD-AF2A-D96A0EF2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D383-90F1-4E3C-908D-AF86CA6E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4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6E7B-24D8-45F8-B08C-6DD7B669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3208-00A8-4EC9-8821-1240CCCA3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53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B682-CF79-48BE-8D05-E7E96E02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FCC78-E5F3-4877-B6C5-45C2E9F62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1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B443-51F3-4B8B-8F1A-6B93B6B0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E2C0EB-D0B8-436C-A8F0-293E45BE4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1981200"/>
            <a:ext cx="509649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94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A0AC4-A7E5-48E6-B5E9-A8BA35DD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6582-EA17-4A7F-BC11-F0407EAF0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49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A813-C9F9-476E-AA73-944E3CCC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3CAFE-FF60-4456-B9F5-F08F81F39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52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352800"/>
            <a:ext cx="7772400" cy="4114800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chemeClr val="tx2"/>
                </a:solidFill>
              </a:rPr>
              <a:t>THAK   YOU </a:t>
            </a:r>
          </a:p>
        </p:txBody>
      </p:sp>
    </p:spTree>
    <p:extLst>
      <p:ext uri="{BB962C8B-B14F-4D97-AF65-F5344CB8AC3E}">
        <p14:creationId xmlns:p14="http://schemas.microsoft.com/office/powerpoint/2010/main" val="421903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6F37-E6A8-487A-B5A2-A956B544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E206A-FDB7-4835-A852-F917EA315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Patients with inflammatory breast cancer (IBC) typically present with breast pain or a rapidly growing, self-diagnosed breast lump They may also report a tender, firm, or enlarged breast, or itching of the breast</a:t>
            </a:r>
          </a:p>
          <a:p>
            <a:r>
              <a:rPr lang="en-US" dirty="0"/>
              <a:t>RX Chemotherapy +</a:t>
            </a:r>
            <a:r>
              <a:rPr lang="en-US" dirty="0" err="1"/>
              <a:t>surgery+radiation</a:t>
            </a:r>
            <a:r>
              <a:rPr lang="en-US" dirty="0"/>
              <a:t> treatment </a:t>
            </a:r>
          </a:p>
        </p:txBody>
      </p:sp>
    </p:spTree>
    <p:extLst>
      <p:ext uri="{BB962C8B-B14F-4D97-AF65-F5344CB8AC3E}">
        <p14:creationId xmlns:p14="http://schemas.microsoft.com/office/powerpoint/2010/main" val="124287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472B-066B-4EA2-90A8-A608CD9F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544473-A9DC-4081-8D18-8B9A5DE28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1" y="1"/>
            <a:ext cx="5872162" cy="358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D1215-05F5-447E-B6C3-F7136E30A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86200"/>
            <a:ext cx="601503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3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B208-66AC-4FFB-AC36-03A2BBB32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7B6216-91E0-4D0E-AD72-DD660F7D7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009" y="1981200"/>
            <a:ext cx="613998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8695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6010</TotalTime>
  <Words>534</Words>
  <Application>Microsoft Office PowerPoint</Application>
  <PresentationFormat>On-screen Show (4:3)</PresentationFormat>
  <Paragraphs>53</Paragraphs>
  <Slides>62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Times New Roman</vt:lpstr>
      <vt:lpstr>Blank Presentation</vt:lpstr>
      <vt:lpstr>Clip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Protective factors</vt:lpstr>
      <vt:lpstr>Molecular subtypes — Based on gene expression profiles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Internal mammary and medial supraclavicular lymph node chain irradiation in stage I–III breast cancer (EORTC 22922/10925): 15-year results of a randomised, phase 3 trial  Lancet Onco 2020  </vt:lpstr>
      <vt:lpstr>Ten-Year Survival Results of a Randomized Trial of Irradiation of Internal Mammary Nodes After Mastectomy Christophe Hennequin  red journal 2013 </vt:lpstr>
      <vt:lpstr>Critisism</vt:lpstr>
      <vt:lpstr>PowerPoint Presentation</vt:lpstr>
      <vt:lpstr>AMAROS  Trial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NAC  Decreases Nodal metastasis </vt:lpstr>
      <vt:lpstr>PowerPoint Presentation</vt:lpstr>
      <vt:lpstr>Nodal PCR by receptor</vt:lpstr>
      <vt:lpstr>IS ALND necessary for residual N+ disease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Brachytherapy in Breast Cancer</dc:title>
  <dc:creator>benjamin paz</dc:creator>
  <cp:lastModifiedBy>Nayana Vora MD</cp:lastModifiedBy>
  <cp:revision>324</cp:revision>
  <cp:lastPrinted>2002-03-11T03:56:14Z</cp:lastPrinted>
  <dcterms:created xsi:type="dcterms:W3CDTF">2002-03-11T00:26:35Z</dcterms:created>
  <dcterms:modified xsi:type="dcterms:W3CDTF">2021-02-03T00:39:19Z</dcterms:modified>
</cp:coreProperties>
</file>